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imo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 Classic" panose="020B0604020202020204" charset="0"/>
      <p:regular r:id="rId29"/>
    </p:embeddedFont>
    <p:embeddedFont>
      <p:font typeface="Montserrat Classic Bold" panose="020B0604020202020204" charset="0"/>
      <p:regular r:id="rId30"/>
    </p:embeddedFont>
    <p:embeddedFont>
      <p:font typeface="Montserrat Light Bold" panose="020B0604020202020204" charset="0"/>
      <p:regular r:id="rId31"/>
    </p:embeddedFont>
    <p:embeddedFont>
      <p:font typeface="Open Sans" panose="020B0604020202020204" charset="0"/>
      <p:regular r:id="rId32"/>
    </p:embeddedFont>
    <p:embeddedFont>
      <p:font typeface="Open Sans Extra Bold" panose="020B0604020202020204" charset="0"/>
      <p:regular r:id="rId33"/>
    </p:embeddedFont>
    <p:embeddedFont>
      <p:font typeface="Telegraf Bold" panose="020B0604020202020204" charset="0"/>
      <p:regular r:id="rId34"/>
    </p:embeddedFont>
    <p:embeddedFont>
      <p:font typeface="Telegraf Bold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40797"/>
            <a:ext cx="6388758" cy="3522724"/>
            <a:chOff x="0" y="0"/>
            <a:chExt cx="8518344" cy="4696966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7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36357" y="5943600"/>
            <a:ext cx="2088931" cy="2088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7238" y="4533900"/>
            <a:ext cx="11053524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10500" spc="210">
                <a:solidFill>
                  <a:srgbClr val="252827"/>
                </a:solidFill>
                <a:latin typeface="Montserrat Classic Bold"/>
              </a:rPr>
              <a:t>JUSTIFICATIVA: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0700" y="1728289"/>
            <a:ext cx="8003513" cy="5663242"/>
            <a:chOff x="0" y="0"/>
            <a:chExt cx="10671350" cy="7550990"/>
          </a:xfrm>
        </p:grpSpPr>
        <p:sp>
          <p:nvSpPr>
            <p:cNvPr id="3" name="AutoShape 3"/>
            <p:cNvSpPr/>
            <p:nvPr/>
          </p:nvSpPr>
          <p:spPr>
            <a:xfrm>
              <a:off x="0" y="6435234"/>
              <a:ext cx="10176933" cy="1016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57175"/>
              <a:ext cx="10671350" cy="266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73%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061405"/>
              <a:ext cx="101887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64205"/>
              <a:ext cx="10137950" cy="2506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DAS EMPRESAS NÃO SOBREVIVEM MAIS QUE</a:t>
              </a:r>
            </a:p>
            <a:p>
              <a:pPr algn="l"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2 ANOS NO BRASIL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1483" y="6973845"/>
            <a:ext cx="8336350" cy="15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PRINCIPAL CAUSA: </a:t>
            </a:r>
          </a:p>
          <a:p>
            <a:pPr algn="ctr">
              <a:lnSpc>
                <a:spcPts val="6091"/>
              </a:lnSpc>
              <a:spcBef>
                <a:spcPct val="0"/>
              </a:spcBef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    FALTA DE GESTÃO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3919" y="6222609"/>
            <a:ext cx="5965163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 spc="168">
                <a:solidFill>
                  <a:srgbClr val="2B2A28"/>
                </a:solidFill>
                <a:latin typeface="Montserrat Classic"/>
              </a:rPr>
              <a:t>FONTE: SEBRAE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id="3" name="Group 3"/>
          <p:cNvGrpSpPr/>
          <p:nvPr/>
        </p:nvGrpSpPr>
        <p:grpSpPr>
          <a:xfrm>
            <a:off x="10117700" y="1462716"/>
            <a:ext cx="7141600" cy="8122731"/>
            <a:chOff x="0" y="0"/>
            <a:chExt cx="9522133" cy="10830307"/>
          </a:xfrm>
        </p:grpSpPr>
        <p:sp>
          <p:nvSpPr>
            <p:cNvPr id="4" name="TextBox 4"/>
            <p:cNvSpPr txBox="1"/>
            <p:nvPr/>
          </p:nvSpPr>
          <p:spPr>
            <a:xfrm>
              <a:off x="488788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06:00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00774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09:00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12760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11:00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24746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12:00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736732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14:00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48717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16:00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60703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18:00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6350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2361867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4730085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7098302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9466519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1834737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47625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50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99522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40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046669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30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093816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20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140963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3815" y="10188110"/>
              <a:ext cx="215722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lnTo>
                      <a:pt x="0" y="107487"/>
                    </a:lnTo>
                    <a:cubicBezTo>
                      <a:pt x="0" y="78980"/>
                      <a:pt x="11324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517755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035510" y="-6350"/>
                <a:ext cx="1343587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4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4553265" y="-6350"/>
                <a:ext cx="1343587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5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607102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7588776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6" y="0"/>
                    </a:cubicBezTo>
                    <a:lnTo>
                      <a:pt x="1236099" y="0"/>
                    </a:lnTo>
                    <a:cubicBezTo>
                      <a:pt x="1264606" y="0"/>
                      <a:pt x="1291945" y="11324"/>
                      <a:pt x="1312103" y="31482"/>
                    </a:cubicBezTo>
                    <a:cubicBezTo>
                      <a:pt x="1332261" y="51640"/>
                      <a:pt x="1343586" y="78980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910653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3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9471599"/>
                <a:ext cx="1343586" cy="236948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2369487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517755" y="7102111"/>
                <a:ext cx="1343586" cy="4738975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4738975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035510" y="4732625"/>
                <a:ext cx="1343587" cy="7108462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7108462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553265" y="2363137"/>
                <a:ext cx="1343587" cy="9477949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9477949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9477950"/>
                    </a:lnTo>
                    <a:lnTo>
                      <a:pt x="0" y="947795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071020" y="4732625"/>
                <a:ext cx="1343586" cy="7108462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7108462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7588776" y="7102111"/>
                <a:ext cx="1343586" cy="4738975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4738975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9106530" y="9471599"/>
                <a:ext cx="1343586" cy="236948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2369487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1247775" y="1328206"/>
            <a:ext cx="8626246" cy="405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Luz Natural x</a:t>
            </a:r>
          </a:p>
          <a:p>
            <a:pPr algn="l"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Consumo com Energia p/ iluminação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7775" y="7561663"/>
            <a:ext cx="9178696" cy="347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endParaRPr/>
          </a:p>
        </p:txBody>
      </p:sp>
      <p:sp>
        <p:nvSpPr>
          <p:cNvPr id="41" name="TextBox 41"/>
          <p:cNvSpPr txBox="1"/>
          <p:nvPr/>
        </p:nvSpPr>
        <p:spPr>
          <a:xfrm>
            <a:off x="1247775" y="5639478"/>
            <a:ext cx="7896225" cy="154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 indicência de luz natural varia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ao longo do dia, mas o seu consumo 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com iluminação não.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821523" y="7532618"/>
            <a:ext cx="752475" cy="752475"/>
            <a:chOff x="0" y="0"/>
            <a:chExt cx="1913890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6809617" y="8486521"/>
            <a:ext cx="776287" cy="776287"/>
            <a:chOff x="0" y="0"/>
            <a:chExt cx="1913890" cy="19138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665525" y="7639616"/>
            <a:ext cx="216343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2B2A28"/>
                </a:solidFill>
                <a:latin typeface="Open Sans Extra Bold"/>
              </a:rPr>
              <a:t>luz natural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20465" y="8520113"/>
            <a:ext cx="2253556" cy="74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consumo </a:t>
            </a:r>
          </a:p>
          <a:p>
            <a:pPr algn="ctr">
              <a:lnSpc>
                <a:spcPts val="2912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de energia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50996" y="2671131"/>
            <a:ext cx="5565113" cy="4944738"/>
            <a:chOff x="0" y="0"/>
            <a:chExt cx="7420150" cy="659298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675"/>
              <a:ext cx="74201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NOSSA SOLUÇÃO: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3763" y="-670291"/>
            <a:ext cx="18675525" cy="2793427"/>
          </a:xfrm>
          <a:prstGeom prst="rect">
            <a:avLst/>
          </a:prstGeom>
          <a:solidFill>
            <a:srgbClr val="19191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60016" y="865655"/>
            <a:ext cx="803597" cy="35504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524390" y="6183293"/>
            <a:ext cx="15739223" cy="20955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id="5" name="Group 5"/>
          <p:cNvGrpSpPr/>
          <p:nvPr/>
        </p:nvGrpSpPr>
        <p:grpSpPr>
          <a:xfrm>
            <a:off x="3363549" y="6031815"/>
            <a:ext cx="302955" cy="30295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207977" y="6060390"/>
            <a:ext cx="302955" cy="30295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270549" y="6060390"/>
            <a:ext cx="302955" cy="30295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430074" y="6046103"/>
            <a:ext cx="302955" cy="30295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71172" y="3972680"/>
            <a:ext cx="2087710" cy="208771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71507" y="3972680"/>
            <a:ext cx="1654586" cy="16545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47822" y="3509574"/>
            <a:ext cx="2267459" cy="226745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89631" y="3712241"/>
            <a:ext cx="2064792" cy="206479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92347" y="464011"/>
            <a:ext cx="1078595" cy="106129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1865" y="7489825"/>
            <a:ext cx="2846324" cy="143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empresa faz a simulação em nosso site para avaliar seu potêncial econômico.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1865" y="6896003"/>
            <a:ext cx="284632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SIMULAÇÃO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46201" y="7489825"/>
            <a:ext cx="2846324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nossa equipe entra em contato com a empresa através do contato informado.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64146" y="6896003"/>
            <a:ext cx="186194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CONTATO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84564" y="7489825"/>
            <a:ext cx="3074924" cy="215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PHOS4 faz uma analise nas necessidades da empresa interessada e realiza a implantação da tecnologia.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84564" y="6896003"/>
            <a:ext cx="284632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IMPLANTAÇÃO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39677" y="7489825"/>
            <a:ext cx="3180794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empresa aplica nosso serviço e começa a gerar o potêncial econômico por meio do "Daylight Harvesting".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68956" y="6896003"/>
            <a:ext cx="284632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ECONOMIA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70943" y="540211"/>
            <a:ext cx="3726010" cy="110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0"/>
              </a:lnSpc>
            </a:pPr>
            <a:r>
              <a:rPr lang="en-US" sz="7600">
                <a:solidFill>
                  <a:srgbClr val="FFFFFF"/>
                </a:solidFill>
                <a:latin typeface="Telegraf Bold Bold"/>
              </a:rPr>
              <a:t>PHOS</a:t>
            </a:r>
            <a:r>
              <a:rPr lang="en-US" sz="7600">
                <a:solidFill>
                  <a:srgbClr val="FEE600"/>
                </a:solidFill>
                <a:latin typeface="Telegraf Bold Bold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2347" y="2448525"/>
            <a:ext cx="6718585" cy="113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4"/>
              </a:lnSpc>
            </a:pPr>
            <a:r>
              <a:rPr lang="en-US" sz="4174">
                <a:solidFill>
                  <a:srgbClr val="191919"/>
                </a:solidFill>
                <a:latin typeface="Telegraf Bold Bold"/>
              </a:rPr>
              <a:t>COMO FUNCIONA NOSSA APLICAÇÃO?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-644719" y="-660250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22254" y="3190320"/>
            <a:ext cx="3687130" cy="36871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55228" y="3190320"/>
            <a:ext cx="3419256" cy="34192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72672" y="3458194"/>
            <a:ext cx="3419256" cy="341925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43178" y="1163669"/>
            <a:ext cx="893241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252827"/>
                </a:solidFill>
                <a:latin typeface="Montserrat Classic Bold"/>
              </a:rPr>
              <a:t>FUNCIONALIDADES: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2343" y="7257218"/>
            <a:ext cx="48221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PLATAFORMA DIGITAL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036" y="8306683"/>
            <a:ext cx="4822163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7584776" y="7257218"/>
            <a:ext cx="401731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GESTÃO FACILITADA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84837" y="7257218"/>
            <a:ext cx="48221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CONSUMO EFICIENTE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39238" y="5008245"/>
            <a:ext cx="9525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110662" y="5008245"/>
            <a:ext cx="9525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5695200"/>
            <a:ext cx="2741486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482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789" spc="69">
                <a:solidFill>
                  <a:srgbClr val="FFFEE6"/>
                </a:solidFill>
                <a:latin typeface="Montserrat Classic"/>
              </a:rPr>
              <a:t>PROTÓTIPO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896835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276786"/>
            <a:ext cx="7641563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SIMULADOR FINANCEIRO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48949" y="1028700"/>
            <a:ext cx="1949424" cy="19494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44862" y="8448814"/>
            <a:ext cx="552325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91024" y="6028619"/>
            <a:ext cx="17705953" cy="242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0"/>
              </a:lnSpc>
            </a:pPr>
            <a:r>
              <a:rPr lang="en-US" sz="4201">
                <a:solidFill>
                  <a:srgbClr val="000000"/>
                </a:solidFill>
                <a:latin typeface="Open Sans"/>
              </a:rPr>
              <a:t>((</a:t>
            </a:r>
          </a:p>
          <a:p>
            <a:pPr algn="ctr">
              <a:lnSpc>
                <a:spcPts val="5882"/>
              </a:lnSpc>
            </a:pPr>
            <a:r>
              <a:rPr lang="en-US" sz="1050">
                <a:solidFill>
                  <a:srgbClr val="1ABCFE"/>
                </a:solidFill>
                <a:latin typeface="Arimo"/>
              </a:rPr>
              <a:t>gastoEnergetico </a:t>
            </a:r>
            <a:r>
              <a:rPr lang="en-US" sz="1050">
                <a:solidFill>
                  <a:srgbClr val="EDF0ED"/>
                </a:solidFill>
                <a:latin typeface="Arimo"/>
              </a:rPr>
              <a:t>=</a:t>
            </a:r>
            <a:r>
              <a:rPr lang="en-US" sz="1050">
                <a:solidFill>
                  <a:srgbClr val="1ABCFE"/>
                </a:solidFill>
                <a:latin typeface="Arimo"/>
              </a:rPr>
              <a:t> </a:t>
            </a:r>
            <a:r>
              <a:rPr lang="en-US" sz="4201">
                <a:solidFill>
                  <a:srgbClr val="5CE1E6"/>
                </a:solidFill>
                <a:latin typeface="Open Sans"/>
              </a:rPr>
              <a:t>(</a:t>
            </a:r>
            <a:r>
              <a:rPr lang="en-US" sz="4201">
                <a:solidFill>
                  <a:srgbClr val="F24E1E"/>
                </a:solidFill>
                <a:latin typeface="Open Sans"/>
              </a:rPr>
              <a:t>(</a:t>
            </a:r>
            <a:r>
              <a:rPr lang="en-US" sz="4201">
                <a:solidFill>
                  <a:srgbClr val="A259FF"/>
                </a:solidFill>
                <a:latin typeface="Open Sans"/>
              </a:rPr>
              <a:t>(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qtdLampadas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potLampadas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hrs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dias</a:t>
            </a:r>
            <a:r>
              <a:rPr lang="en-US" sz="4201">
                <a:solidFill>
                  <a:srgbClr val="F24E1E"/>
                </a:solidFill>
                <a:latin typeface="Open Sans"/>
              </a:rPr>
              <a:t>)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12</a:t>
            </a:r>
            <a:r>
              <a:rPr lang="en-US" sz="4201">
                <a:solidFill>
                  <a:srgbClr val="A259FF"/>
                </a:solidFill>
                <a:latin typeface="Open Sans"/>
              </a:rPr>
              <a:t>)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/1000</a:t>
            </a:r>
            <a:r>
              <a:rPr lang="en-US" sz="4201">
                <a:solidFill>
                  <a:srgbClr val="5CE1E6"/>
                </a:solidFill>
                <a:latin typeface="Open Sans"/>
              </a:rPr>
              <a:t>)</a:t>
            </a:r>
          </a:p>
          <a:p>
            <a:pPr algn="ctr">
              <a:lnSpc>
                <a:spcPts val="5882"/>
              </a:lnSpc>
            </a:pPr>
            <a:r>
              <a:rPr lang="en-US" sz="4201">
                <a:solidFill>
                  <a:srgbClr val="38B6FF"/>
                </a:solidFill>
                <a:latin typeface="Open Sans"/>
              </a:rPr>
              <a:t>custo</a:t>
            </a:r>
            <a:r>
              <a:rPr lang="en-US" sz="4201">
                <a:solidFill>
                  <a:srgbClr val="FFFFFF"/>
                </a:solidFill>
                <a:latin typeface="Open Sans"/>
              </a:rPr>
              <a:t> = gastoEnergetico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FFFFFF"/>
                </a:solidFill>
                <a:latin typeface="Open Sans"/>
              </a:rPr>
              <a:t> preçokwH</a:t>
            </a:r>
          </a:p>
          <a:p>
            <a:pPr algn="ctr">
              <a:lnSpc>
                <a:spcPts val="5882"/>
              </a:lnSpc>
            </a:pPr>
            <a:r>
              <a:rPr lang="en-US" sz="4201">
                <a:solidFill>
                  <a:srgbClr val="38B6FF"/>
                </a:solidFill>
                <a:latin typeface="Open Sans"/>
              </a:rPr>
              <a:t>desconto</a:t>
            </a:r>
            <a:r>
              <a:rPr lang="en-US" sz="4201">
                <a:solidFill>
                  <a:srgbClr val="FFFFFF"/>
                </a:solidFill>
                <a:latin typeface="Open Sans"/>
              </a:rPr>
              <a:t> = custo 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4201">
                <a:solidFill>
                  <a:srgbClr val="5CE1E6"/>
                </a:solidFill>
                <a:latin typeface="Open Sans"/>
              </a:rPr>
              <a:t>(</a:t>
            </a:r>
            <a:r>
              <a:rPr lang="en-US" sz="4201">
                <a:solidFill>
                  <a:srgbClr val="FFFFFF"/>
                </a:solidFill>
                <a:latin typeface="Open Sans"/>
              </a:rPr>
              <a:t>27/100</a:t>
            </a:r>
            <a:r>
              <a:rPr lang="en-US" sz="4201">
                <a:solidFill>
                  <a:srgbClr val="5CE1E6"/>
                </a:solidFill>
                <a:latin typeface="Open Sans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821699"/>
            <a:ext cx="1828800" cy="182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4161790"/>
            <a:ext cx="7603463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ALGORÍTIMO: POSSIBILIDADE DE ECONOMIA COM A SOLUÇÃO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85386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8796" y="4818832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7167917" cy="338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48134" y="5253548"/>
            <a:ext cx="7603463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DADOS DO PROJETO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06997" y="1925782"/>
            <a:ext cx="2346311" cy="35194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65107" y="6570838"/>
            <a:ext cx="2834644" cy="27460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5724" y="2100286"/>
            <a:ext cx="2439868" cy="33595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61586" y="6712899"/>
            <a:ext cx="2708387" cy="27083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761586" y="2100286"/>
            <a:ext cx="2575912" cy="3434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39216" y="6585416"/>
            <a:ext cx="2672884" cy="26728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901203" y="2190547"/>
            <a:ext cx="2603220" cy="325402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021559" y="6280502"/>
            <a:ext cx="2482864" cy="314078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>
                <a:solidFill>
                  <a:srgbClr val="252827"/>
                </a:solidFill>
                <a:latin typeface="Montserrat Classic Bold"/>
              </a:rPr>
              <a:t>COLABORADORES: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827981" y="5629290"/>
            <a:ext cx="1729531" cy="1469397"/>
            <a:chOff x="0" y="0"/>
            <a:chExt cx="2306041" cy="195919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2306041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VINICIUS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69"/>
              <a:ext cx="2306041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74999" y="5614711"/>
            <a:ext cx="1414860" cy="1469397"/>
            <a:chOff x="0" y="0"/>
            <a:chExt cx="1886480" cy="195919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188648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NATAN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69"/>
              <a:ext cx="188648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55724" y="9552302"/>
            <a:ext cx="2436164" cy="1469397"/>
            <a:chOff x="0" y="0"/>
            <a:chExt cx="3248219" cy="195919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50"/>
              <a:ext cx="3248219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MATHEUS M.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69"/>
              <a:ext cx="3248219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761586" y="9552302"/>
            <a:ext cx="2584179" cy="1469397"/>
            <a:chOff x="0" y="0"/>
            <a:chExt cx="3445572" cy="1959196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57150"/>
              <a:ext cx="3445572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FERNANDO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535015"/>
              <a:ext cx="3445572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72169"/>
              <a:ext cx="3445572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81866" y="5629290"/>
            <a:ext cx="2563899" cy="1469397"/>
            <a:chOff x="0" y="0"/>
            <a:chExt cx="3418532" cy="1959196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3418532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GUSTAVO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69"/>
              <a:ext cx="3418532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815973" y="9552302"/>
            <a:ext cx="1932913" cy="1469397"/>
            <a:chOff x="0" y="0"/>
            <a:chExt cx="2577217" cy="1959196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57150"/>
              <a:ext cx="2577217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THALLES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69"/>
              <a:ext cx="2577217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505523" y="5629290"/>
            <a:ext cx="1394580" cy="1469397"/>
            <a:chOff x="0" y="0"/>
            <a:chExt cx="1859440" cy="1959196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50"/>
              <a:ext cx="185944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JORGE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69"/>
              <a:ext cx="185944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533359" y="9552302"/>
            <a:ext cx="1459265" cy="1469397"/>
            <a:chOff x="0" y="0"/>
            <a:chExt cx="1945686" cy="1959196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50"/>
              <a:ext cx="1945686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DANIEL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69"/>
              <a:ext cx="1945686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269433" y="268077"/>
            <a:ext cx="1546049" cy="15212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47987"/>
            <a:ext cx="7642225" cy="4386509"/>
            <a:chOff x="0" y="0"/>
            <a:chExt cx="10189633" cy="5848678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8"/>
              <a:ext cx="101379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2547026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45155"/>
            <a:ext cx="8747604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 QUE É A LUZ?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77470"/>
            <a:ext cx="7603463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QUAL A SUA IMPORTÂNCIA?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49000"/>
          </a:blip>
          <a:srcRect/>
          <a:stretch>
            <a:fillRect/>
          </a:stretch>
        </p:blipFill>
        <p:spPr>
          <a:xfrm>
            <a:off x="9776966" y="2536778"/>
            <a:ext cx="11334740" cy="1115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53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/>
          </a:p>
          <a:p>
            <a:pPr algn="ctr">
              <a:lnSpc>
                <a:spcPts val="4494"/>
              </a:lnSpc>
            </a:pPr>
            <a:r>
              <a:rPr lang="en-US" sz="3210" spc="80">
                <a:solidFill>
                  <a:srgbClr val="FFFEE6"/>
                </a:solidFill>
                <a:latin typeface="Montserrat Light Bold"/>
              </a:rPr>
              <a:t>A palavra Fósforo significa etimológicamente "luz brilhante", e assim como a luz, a PHOS4 tem como objetivo facilitar a vizualização do caminho das empresas, especificamente fornecendo uma maior eficiencia quanto ao consumo de recursos relacionados a iluminação, tudo isso com um preço justo e inteligencia.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8191" y="805925"/>
            <a:ext cx="6661768" cy="226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Mas por quê </a:t>
            </a:r>
          </a:p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FFFFF"/>
                </a:solidFill>
                <a:latin typeface="Montserrat Classic Bold"/>
              </a:rPr>
              <a:t>PHOS</a:t>
            </a: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4?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A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45065" y="5564519"/>
            <a:ext cx="1597870" cy="15978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77859" y="4167153"/>
            <a:ext cx="6932281" cy="119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72"/>
              </a:lnSpc>
            </a:pPr>
            <a:r>
              <a:rPr lang="en-US" sz="8338" spc="166">
                <a:solidFill>
                  <a:srgbClr val="F8CF2C"/>
                </a:solidFill>
                <a:latin typeface="Montserrat Classic Bold"/>
              </a:rPr>
              <a:t>CONTEXTO: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PHOS4|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ylight Harvesting Gooee - Projeto P&amp;I">
            <a:hlinkClick r:id="" action="ppaction://media"/>
            <a:extLst>
              <a:ext uri="{FF2B5EF4-FFF2-40B4-BE49-F238E27FC236}">
                <a16:creationId xmlns:a16="http://schemas.microsoft.com/office/drawing/2014/main" id="{CC8AB824-DAF3-4CC1-8E9B-030DA2537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40" y="495300"/>
            <a:ext cx="16019520" cy="8879112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86651" y="2089776"/>
            <a:ext cx="9562240" cy="796853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10156163" cy="2918474"/>
            <a:chOff x="0" y="0"/>
            <a:chExt cx="13541550" cy="3891298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252827"/>
                  </a:solidFill>
                  <a:latin typeface="Montserrat Classic Bold"/>
                </a:rPr>
                <a:t>Sensor Utilizado: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4"/>
              <a:ext cx="13541550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r>
                <a:rPr lang="en-US" sz="3450" spc="138">
                  <a:solidFill>
                    <a:srgbClr val="252827"/>
                  </a:solidFill>
                  <a:latin typeface="Montserrat Classic Bold"/>
                </a:rPr>
                <a:t>LDR - LIGHT DEPENDENT RESISTOR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2979" y="3445069"/>
            <a:ext cx="3158687" cy="31586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1297" y="3445069"/>
            <a:ext cx="3596837" cy="35968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71080" y="3445069"/>
            <a:ext cx="3239916" cy="32399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91594" y="1019175"/>
            <a:ext cx="570481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F8CF2C"/>
                </a:solidFill>
                <a:latin typeface="Montserrat Classic"/>
              </a:rPr>
              <a:t>BENEFÍCIOS: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PHOS4| 2020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39684" y="7333003"/>
            <a:ext cx="3260063" cy="897261"/>
            <a:chOff x="0" y="0"/>
            <a:chExt cx="4346750" cy="1196349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43467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PRODUTIVIDADE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2169"/>
              <a:ext cx="42959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99237" y="7317763"/>
            <a:ext cx="3260063" cy="897261"/>
            <a:chOff x="0" y="0"/>
            <a:chExt cx="4346750" cy="11963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43467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VIDA ÚTIL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72169"/>
              <a:ext cx="42959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76578" y="7323417"/>
            <a:ext cx="3850821" cy="87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65" dirty="0">
                <a:solidFill>
                  <a:srgbClr val="FFFEE6"/>
                </a:solidFill>
                <a:latin typeface="Montserrat Classic"/>
              </a:rPr>
              <a:t>SUSTENTABILIDADE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428</Words>
  <Application>Microsoft Office PowerPoint</Application>
  <PresentationFormat>Personalizar</PresentationFormat>
  <Paragraphs>114</Paragraphs>
  <Slides>22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3" baseType="lpstr">
      <vt:lpstr>Telegraf Bold Bold</vt:lpstr>
      <vt:lpstr>Montserrat Classic Bold</vt:lpstr>
      <vt:lpstr>Montserrat Light Bold</vt:lpstr>
      <vt:lpstr>Arimo</vt:lpstr>
      <vt:lpstr>Arial</vt:lpstr>
      <vt:lpstr>Open Sans</vt:lpstr>
      <vt:lpstr>Montserrat Classic</vt:lpstr>
      <vt:lpstr>Open Sans Extra Bold</vt:lpstr>
      <vt:lpstr>Telegraf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cp:lastModifiedBy>Vinícius Oliveira</cp:lastModifiedBy>
  <cp:revision>2</cp:revision>
  <dcterms:created xsi:type="dcterms:W3CDTF">2006-08-16T00:00:00Z</dcterms:created>
  <dcterms:modified xsi:type="dcterms:W3CDTF">2020-09-23T18:53:37Z</dcterms:modified>
  <dc:identifier>DAEIEmMbDkA</dc:identifier>
</cp:coreProperties>
</file>